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459" r:id="rId3"/>
    <p:sldId id="460" r:id="rId4"/>
    <p:sldId id="464" r:id="rId5"/>
    <p:sldId id="465" r:id="rId6"/>
    <p:sldId id="466" r:id="rId7"/>
    <p:sldId id="467" r:id="rId8"/>
    <p:sldId id="468" r:id="rId9"/>
    <p:sldId id="469" r:id="rId10"/>
    <p:sldId id="470" r:id="rId11"/>
    <p:sldId id="471" r:id="rId12"/>
    <p:sldId id="472" r:id="rId13"/>
    <p:sldId id="473" r:id="rId14"/>
    <p:sldId id="474" r:id="rId15"/>
    <p:sldId id="475" r:id="rId16"/>
    <p:sldId id="483" r:id="rId17"/>
    <p:sldId id="476" r:id="rId18"/>
    <p:sldId id="477" r:id="rId19"/>
    <p:sldId id="478" r:id="rId20"/>
    <p:sldId id="479" r:id="rId21"/>
    <p:sldId id="481" r:id="rId22"/>
    <p:sldId id="480" r:id="rId23"/>
    <p:sldId id="482" r:id="rId24"/>
    <p:sldId id="484" r:id="rId25"/>
    <p:sldId id="485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57">
          <p15:clr>
            <a:srgbClr val="A4A3A4"/>
          </p15:clr>
        </p15:guide>
        <p15:guide id="2" pos="28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CD73"/>
    <a:srgbClr val="EE0418"/>
    <a:srgbClr val="FF381E"/>
    <a:srgbClr val="FF6937"/>
    <a:srgbClr val="FEA467"/>
    <a:srgbClr val="FEA061"/>
    <a:srgbClr val="F7CB87"/>
    <a:srgbClr val="E1E7A9"/>
    <a:srgbClr val="4DF3CE"/>
    <a:srgbClr val="91FE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1666" y="197"/>
      </p:cViewPr>
      <p:guideLst>
        <p:guide orient="horz" pos="2057"/>
        <p:guide pos="28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0071B9-B0F0-4700-9865-FB387845B538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86559-2C1C-4808-B3EA-70DCBC482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967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矩形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矩形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矩形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矩形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圆角矩形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圆角矩形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矩形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矩形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135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26" name="日期占位符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8" name="页脚占位符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889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矩形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矩形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矩形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矩形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圆角矩形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圆角矩形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矩形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矩形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矩形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矩形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矩形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矩形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  <a:p>
            <a:pPr lvl="1" eaLnBrk="1" latinLnBrk="0" hangingPunct="1"/>
            <a:r>
              <a:rPr kumimoji="0" lang="zh-CN" altLang="en-US"/>
              <a:t>第二级</a:t>
            </a:r>
          </a:p>
          <a:p>
            <a:pPr lvl="2" eaLnBrk="1" latinLnBrk="0" hangingPunct="1"/>
            <a:r>
              <a:rPr kumimoji="0" lang="zh-CN" altLang="en-US"/>
              <a:t>第三级</a:t>
            </a:r>
          </a:p>
          <a:p>
            <a:pPr lvl="3" eaLnBrk="1" latinLnBrk="0" hangingPunct="1"/>
            <a:r>
              <a:rPr kumimoji="0" lang="zh-CN" altLang="en-US"/>
              <a:t>第四级</a:t>
            </a:r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2019/7/1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5905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495" indent="-247015" algn="l" rtl="0" eaLnBrk="1" latinLnBrk="0" hangingPunct="1">
        <a:spcBef>
          <a:spcPts val="300"/>
        </a:spcBef>
        <a:buClr>
          <a:schemeClr val="accent2"/>
        </a:buClr>
        <a:buFont typeface="Georgia" panose="02040502050405020303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290" indent="-219710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830" indent="-201295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90015" indent="-182880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090" indent="-182880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30095" indent="-182880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/>
          <p:cNvSpPr>
            <a:spLocks noGrp="1"/>
          </p:cNvSpPr>
          <p:nvPr>
            <p:ph type="ctrTitle"/>
          </p:nvPr>
        </p:nvSpPr>
        <p:spPr>
          <a:xfrm>
            <a:off x="2446815" y="1862835"/>
            <a:ext cx="4240808" cy="178524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/>
              <a:t>工作汇报</a:t>
            </a:r>
          </a:p>
        </p:txBody>
      </p:sp>
      <p:sp>
        <p:nvSpPr>
          <p:cNvPr id="6" name="文本占位符 6"/>
          <p:cNvSpPr txBox="1"/>
          <p:nvPr/>
        </p:nvSpPr>
        <p:spPr>
          <a:xfrm>
            <a:off x="2446815" y="4847277"/>
            <a:ext cx="4240808" cy="296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1600" dirty="0">
                <a:solidFill>
                  <a:schemeClr val="tx1"/>
                </a:solidFill>
              </a:rPr>
              <a:t>201</a:t>
            </a:r>
            <a:r>
              <a:rPr lang="en-US" altLang="zh-CN" sz="1600" dirty="0">
                <a:solidFill>
                  <a:schemeClr val="tx1"/>
                </a:solidFill>
              </a:rPr>
              <a:t>9</a:t>
            </a:r>
            <a:r>
              <a:rPr lang="zh-CN" altLang="en-US" sz="1600" dirty="0">
                <a:solidFill>
                  <a:schemeClr val="tx1"/>
                </a:solidFill>
              </a:rPr>
              <a:t>年</a:t>
            </a:r>
            <a:r>
              <a:rPr lang="en-US" altLang="zh-CN" sz="1600" dirty="0">
                <a:solidFill>
                  <a:schemeClr val="tx1"/>
                </a:solidFill>
              </a:rPr>
              <a:t>7</a:t>
            </a:r>
            <a:r>
              <a:rPr lang="zh-CN" altLang="en-US" sz="1600" dirty="0">
                <a:solidFill>
                  <a:schemeClr val="tx1"/>
                </a:solidFill>
              </a:rPr>
              <a:t>月</a:t>
            </a:r>
            <a:r>
              <a:rPr lang="en-US" altLang="zh-CN" sz="1600" dirty="0">
                <a:solidFill>
                  <a:schemeClr val="tx1"/>
                </a:solidFill>
              </a:rPr>
              <a:t>1</a:t>
            </a:r>
            <a:r>
              <a:rPr lang="zh-CN" altLang="en-US" sz="1600" dirty="0">
                <a:solidFill>
                  <a:schemeClr val="tx1"/>
                </a:solidFill>
              </a:rPr>
              <a:t>日</a:t>
            </a:r>
            <a:r>
              <a:rPr lang="en-US" altLang="zh-CN" sz="1600" dirty="0">
                <a:solidFill>
                  <a:schemeClr val="tx1"/>
                </a:solidFill>
              </a:rPr>
              <a:t>            </a:t>
            </a:r>
            <a:r>
              <a:rPr lang="zh-CN" altLang="en-US" sz="1600" dirty="0">
                <a:solidFill>
                  <a:schemeClr val="tx1"/>
                </a:solidFill>
              </a:rPr>
              <a:t>赵天明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0B62555-35FC-4FF3-BB43-AB76BB3EA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4750"/>
            <a:ext cx="9144000" cy="35484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16321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50B4AFF-1404-4B0E-8CB1-87700131EE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88640"/>
            <a:ext cx="2155740" cy="383242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4656760-A1D7-41CB-AD99-A1ED869F65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3016"/>
            <a:ext cx="9144000" cy="298865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2658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9A5425-8651-4EF9-B373-0A767E2330D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15406"/>
            <a:ext cx="1791199" cy="318435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1442197-041B-47C9-853C-D264F1C2C8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9040"/>
            <a:ext cx="9144000" cy="210964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3304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8934690-F222-405F-9AF9-15889E18E2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20688"/>
            <a:ext cx="1888308" cy="335699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56F5FC7-F693-4C92-BE6A-FBC004C26B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1008"/>
            <a:ext cx="9144000" cy="28927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5559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B0F39B8-44F3-4487-A4A9-C81F34EA13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0" y="260648"/>
            <a:ext cx="2131335" cy="378904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83844D-7C58-4940-8E2C-F0919FBC2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3212976"/>
            <a:ext cx="9117000" cy="331236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88621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DC5CAE1-16EB-484F-B1E4-A0E9E1EDA5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0" y="332656"/>
            <a:ext cx="2399463" cy="426571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E20AA1D-920E-44A6-8F40-9500ADB8C9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69160"/>
            <a:ext cx="9144000" cy="126069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95102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ECA2DED-E167-4013-A85A-702B1BDA92D3}"/>
              </a:ext>
            </a:extLst>
          </p:cNvPr>
          <p:cNvSpPr/>
          <p:nvPr/>
        </p:nvSpPr>
        <p:spPr>
          <a:xfrm>
            <a:off x="467544" y="1124744"/>
            <a:ext cx="7488832" cy="5185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Q:</a:t>
            </a:r>
            <a:endParaRPr lang="en-US" altLang="zh-CN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Different layers of the Dom Tree of each GUI.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The nodes with the same bounds have different class(View or </a:t>
            </a:r>
            <a:r>
              <a:rPr lang="en-US" altLang="zh-CN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FrameLayout</a:t>
            </a: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After cutting off all the nodes with the duplicate bounds, it is hard to find the correct father of all leaf nodes.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1821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7B68493-BA13-4C8D-8475-E1D2F9C988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0534"/>
            <a:ext cx="9144000" cy="439693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225830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6CAB96F-8C16-4BEF-8129-0036578B1B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6672"/>
            <a:ext cx="9144000" cy="282127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3923C17-C413-4531-81A0-7FA5601F8C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72" y="3356992"/>
            <a:ext cx="7668344" cy="33107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18108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CB217F0-BF1A-400A-9F20-AE307015E6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2987"/>
            <a:ext cx="9144000" cy="26720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87470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7504" y="836712"/>
            <a:ext cx="8928992" cy="58588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(4) Extract templates from these web pages: cut out all subtrees from the original DOM tree, and use the subtree as index to identify a template. </a:t>
            </a:r>
            <a:r>
              <a:rPr lang="en-US" altLang="zh-CN" u="sng" dirty="0"/>
              <a:t>We group all the subtrees with the same structure together, forming a GUI template</a:t>
            </a:r>
            <a:r>
              <a:rPr lang="en-US" altLang="zh-CN" dirty="0"/>
              <a:t>. (same structure but diﬀerent styles)</a:t>
            </a:r>
            <a:br>
              <a:rPr lang="en-US" altLang="zh-CN" dirty="0"/>
            </a:b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A template retriever will retrieve templates in the GUI repository that match the given structure. first segments the PUD into several blocks by dividing the DOM tree into multiple subtrees. The </a:t>
            </a:r>
            <a:r>
              <a:rPr lang="en-US" altLang="zh-CN" u="sng" dirty="0"/>
              <a:t>segmentation is based on the structural similarity of subtrees between blocks and GUI templates in the GUI repository</a:t>
            </a:r>
            <a:r>
              <a:rPr lang="en-US" altLang="zh-CN" dirty="0"/>
              <a:t>. We </a:t>
            </a:r>
            <a:r>
              <a:rPr lang="en-US" altLang="zh-CN" b="1" dirty="0"/>
              <a:t>use a variant of tree edit distance algorithm</a:t>
            </a:r>
            <a:r>
              <a:rPr lang="en-US" altLang="zh-CN" dirty="0"/>
              <a:t> proposed [15] </a:t>
            </a:r>
            <a:r>
              <a:rPr lang="en-US" altLang="zh-CN" b="1" dirty="0"/>
              <a:t>to define the structural similarity of subtrees</a:t>
            </a:r>
            <a:r>
              <a:rPr lang="en-US" altLang="zh-CN" dirty="0"/>
              <a:t>. </a:t>
            </a:r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Adopt a top-down searching algorithm to improve the speed of searching segmentation.</a:t>
            </a:r>
          </a:p>
        </p:txBody>
      </p:sp>
    </p:spTree>
    <p:extLst>
      <p:ext uri="{BB962C8B-B14F-4D97-AF65-F5344CB8AC3E}">
        <p14:creationId xmlns:p14="http://schemas.microsoft.com/office/powerpoint/2010/main" val="35025555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2628C28-C595-40AB-9A2E-D3F3F4C1E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3831"/>
            <a:ext cx="9144000" cy="437033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099708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12B1E25-108E-4812-B0CC-1B3E2C4B0A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8473"/>
            <a:ext cx="9144000" cy="5866911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8A990B7-2984-43F2-9609-2B2962254998}"/>
              </a:ext>
            </a:extLst>
          </p:cNvPr>
          <p:cNvSpPr/>
          <p:nvPr/>
        </p:nvSpPr>
        <p:spPr>
          <a:xfrm>
            <a:off x="395536" y="508610"/>
            <a:ext cx="49502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computation of </a:t>
            </a:r>
            <a:r>
              <a:rPr lang="en-US" altLang="zh-CN" sz="20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treedist</a:t>
            </a:r>
            <a:r>
              <a: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i,j</a:t>
            </a:r>
            <a:r>
              <a: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6495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6B3FE35-D0C9-446A-9255-8F1734EE5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18" y="100012"/>
            <a:ext cx="7334250" cy="66579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87605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01E6764-A8EE-476A-8918-C2FC5EF4C6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0688"/>
            <a:ext cx="9144000" cy="181268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FA57FC1-1FEB-4939-9C3D-4D0047599D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636912"/>
            <a:ext cx="4934639" cy="372479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C6AB476-BD0A-4227-9806-212BC6AEA3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770810"/>
            <a:ext cx="1876687" cy="159089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76913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CA0598C-49CB-48AF-A75A-7CD4C12F6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8184"/>
            <a:ext cx="9144000" cy="435908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869844B-7A81-43E8-9929-C1E60D9C6798}"/>
              </a:ext>
            </a:extLst>
          </p:cNvPr>
          <p:cNvSpPr/>
          <p:nvPr/>
        </p:nvSpPr>
        <p:spPr>
          <a:xfrm>
            <a:off x="179512" y="688340"/>
            <a:ext cx="27324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Professional</a:t>
            </a: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126629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1592093-0929-4F51-AC2B-BCC4684BDD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6006"/>
            <a:ext cx="9144000" cy="438126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84D2680-CA12-4FF9-BFED-DD08F9F63B00}"/>
              </a:ext>
            </a:extLst>
          </p:cNvPr>
          <p:cNvSpPr/>
          <p:nvPr/>
        </p:nvSpPr>
        <p:spPr>
          <a:xfrm>
            <a:off x="179512" y="688340"/>
            <a:ext cx="32341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Unprofessional</a:t>
            </a: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36474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7504" y="836712"/>
            <a:ext cx="8928992" cy="3781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·First, we can find the template in our repository </a:t>
            </a:r>
            <a:r>
              <a:rPr lang="en-US" altLang="zh-CN" u="sng" dirty="0"/>
              <a:t>with the least matching gap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rgbClr val="00B0F0"/>
                </a:solidFill>
              </a:rPr>
              <a:t>with the given DOM tree</a:t>
            </a:r>
            <a:r>
              <a:rPr lang="en-US" altLang="zh-CN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·Then, we </a:t>
            </a:r>
            <a:r>
              <a:rPr lang="en-US" altLang="zh-CN" u="sng" dirty="0"/>
              <a:t>divide </a:t>
            </a:r>
            <a:r>
              <a:rPr lang="en-US" altLang="zh-CN" u="sng" dirty="0">
                <a:solidFill>
                  <a:srgbClr val="00B0F0"/>
                </a:solidFill>
              </a:rPr>
              <a:t>all the children into subtrees</a:t>
            </a:r>
            <a:r>
              <a:rPr lang="en-US" altLang="zh-CN" dirty="0"/>
              <a:t>, and apply this algorithm recursively to these subtrees. 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·If the </a:t>
            </a:r>
            <a:r>
              <a:rPr lang="en-US" altLang="zh-CN" u="sng" dirty="0"/>
              <a:t>sum of matching gap of all these subtrees</a:t>
            </a:r>
            <a:r>
              <a:rPr lang="en-US" altLang="zh-CN" dirty="0"/>
              <a:t> is </a:t>
            </a:r>
            <a:r>
              <a:rPr lang="en-US" altLang="zh-CN" b="1" dirty="0"/>
              <a:t>less than </a:t>
            </a:r>
            <a:r>
              <a:rPr lang="en-US" altLang="zh-CN" dirty="0"/>
              <a:t>that of </a:t>
            </a:r>
            <a:r>
              <a:rPr lang="en-US" altLang="zh-CN" u="sng" dirty="0"/>
              <a:t>the complete tree</a:t>
            </a:r>
            <a:r>
              <a:rPr lang="en-US" altLang="zh-CN" dirty="0"/>
              <a:t>, we should segment it. 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·In this way, we can recursively find out the optimized segmentation </a:t>
            </a:r>
            <a:r>
              <a:rPr lang="en-US" altLang="zh-CN" u="sng" dirty="0"/>
              <a:t>to minimize the overall matching gap</a:t>
            </a:r>
            <a:r>
              <a:rPr lang="en-US" altLang="zh-CN" dirty="0"/>
              <a:t>, and meanwhile </a:t>
            </a:r>
            <a:r>
              <a:rPr lang="en-US" altLang="zh-CN" u="sng" dirty="0"/>
              <a:t>retrieve all the templates</a:t>
            </a:r>
            <a:r>
              <a:rPr lang="en-US" altLang="zh-CN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895387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A244FF5-E87B-4A40-A642-9E9885445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17032"/>
            <a:ext cx="9144000" cy="200682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B93E8D3-0B79-4E00-A267-BB59BE5105D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76671"/>
            <a:ext cx="2099832" cy="373303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469C809-A111-485C-BF04-3D446C833A7C}"/>
              </a:ext>
            </a:extLst>
          </p:cNvPr>
          <p:cNvSpPr/>
          <p:nvPr/>
        </p:nvSpPr>
        <p:spPr>
          <a:xfrm>
            <a:off x="395536" y="508610"/>
            <a:ext cx="49502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Cases(without same bounds, cut off all leaf nodes, cut off the last second father nodes):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95049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2016BE7-4A24-4532-B143-20736AF4825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-99392"/>
            <a:ext cx="1928813" cy="3429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56D5A9D-27F4-47CF-9B28-58554E6F28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504" y="3212976"/>
            <a:ext cx="9144000" cy="249671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16496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A339ECB-14F9-4929-BC91-B7DAEE129BB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632"/>
            <a:ext cx="2196941" cy="390567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3852E20-D6E0-4416-8093-D95B5F9273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22304"/>
            <a:ext cx="9144000" cy="25639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6943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8D98C03-94A0-4742-A554-55702D2ABD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160" y="116632"/>
            <a:ext cx="2171840" cy="386104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117E7C1-5D41-4A2F-956C-625ADD32F7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2692" y="1052736"/>
            <a:ext cx="9336692" cy="42484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42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958AE76-A223-490C-88D9-97B90B458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84" y="4907143"/>
            <a:ext cx="9144000" cy="168670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56D4A65-1E6B-4644-8755-1FD81D8BDE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404664"/>
            <a:ext cx="2926022" cy="520181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2131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66A329-C929-49E4-87B6-44899BCA4C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64"/>
            <a:ext cx="1928813" cy="3429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3E9BD8A-F668-4F1A-9C82-731FA8C47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08920"/>
            <a:ext cx="9144000" cy="295021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57815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都市">
  <a:themeElements>
    <a:clrScheme name="都市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都市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都市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9847</TotalTime>
  <Words>248</Words>
  <Application>Microsoft Office PowerPoint</Application>
  <PresentationFormat>全屏显示(4:3)</PresentationFormat>
  <Paragraphs>20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Calibri</vt:lpstr>
      <vt:lpstr>Georgia</vt:lpstr>
      <vt:lpstr>Times New Roman</vt:lpstr>
      <vt:lpstr>Trebuchet MS</vt:lpstr>
      <vt:lpstr>Wingdings 2</vt:lpstr>
      <vt:lpstr>都市</vt:lpstr>
      <vt:lpstr>工作汇报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</dc:title>
  <dc:creator>ASUS</dc:creator>
  <cp:lastModifiedBy>wumin</cp:lastModifiedBy>
  <cp:revision>1053</cp:revision>
  <dcterms:created xsi:type="dcterms:W3CDTF">2018-11-19T07:00:00Z</dcterms:created>
  <dcterms:modified xsi:type="dcterms:W3CDTF">2019-07-01T09:34:56Z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2052-11.1.0.8213</vt:lpwstr>
  </property>
</Properties>
</file>

<file path=docProps/thumbnail.jpeg>
</file>